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handoutMasterIdLst>
    <p:handoutMasterId r:id="rId23"/>
  </p:handoutMasterIdLst>
  <p:sldIdLst>
    <p:sldId id="305" r:id="rId2"/>
    <p:sldId id="281" r:id="rId3"/>
    <p:sldId id="314" r:id="rId4"/>
    <p:sldId id="308" r:id="rId5"/>
    <p:sldId id="313" r:id="rId6"/>
    <p:sldId id="315" r:id="rId7"/>
    <p:sldId id="309" r:id="rId8"/>
    <p:sldId id="324" r:id="rId9"/>
    <p:sldId id="328" r:id="rId10"/>
    <p:sldId id="325" r:id="rId11"/>
    <p:sldId id="316" r:id="rId12"/>
    <p:sldId id="323" r:id="rId13"/>
    <p:sldId id="320" r:id="rId14"/>
    <p:sldId id="327" r:id="rId15"/>
    <p:sldId id="317" r:id="rId16"/>
    <p:sldId id="321" r:id="rId17"/>
    <p:sldId id="318" r:id="rId18"/>
    <p:sldId id="311" r:id="rId19"/>
    <p:sldId id="319" r:id="rId20"/>
    <p:sldId id="326" r:id="rId21"/>
  </p:sldIdLst>
  <p:sldSz cx="12192000" cy="6858000"/>
  <p:notesSz cx="7104063" cy="10234613"/>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04E0E-B381-4A8C-832B-11046074747A}" v="870" dt="2023-09-29T10:23:53.094"/>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99" autoAdjust="0"/>
  </p:normalViewPr>
  <p:slideViewPr>
    <p:cSldViewPr snapToGrid="0" showGuides="1">
      <p:cViewPr varScale="1">
        <p:scale>
          <a:sx n="87" d="100"/>
          <a:sy n="87" d="100"/>
        </p:scale>
        <p:origin x="14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9T12:15:28.061" v="11875"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8T09:01:32.348" v="11856" actId="20577"/>
        <pc:sldMkLst>
          <pc:docMk/>
          <pc:sldMk cId="3780667075" sldId="324"/>
        </pc:sldMkLst>
        <pc:spChg chg="mod">
          <ac:chgData name="Tobias Brammer" userId="80a1e1bd-3b82-47a5-b259-da62a397db92" providerId="ADAL" clId="{CC804E0E-B381-4A8C-832B-11046074747A}" dt="2023-09-28T09:01:32.348" v="11856"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8:48:38.766" v="11847" actId="404"/>
        <pc:sldMkLst>
          <pc:docMk/>
          <pc:sldMk cId="762254632" sldId="327"/>
        </pc:sldMkLst>
        <pc:spChg chg="mod">
          <ac:chgData name="Tobias Brammer" userId="80a1e1bd-3b82-47a5-b259-da62a397db92" providerId="ADAL" clId="{CC804E0E-B381-4A8C-832B-11046074747A}" dt="2023-09-28T08:48:38.766" v="11847" actId="404"/>
          <ac:spMkLst>
            <pc:docMk/>
            <pc:sldMk cId="762254632" sldId="327"/>
            <ac:spMk id="5" creationId="{0256447C-D35F-4F86-D90B-E90F6B46AE7F}"/>
          </ac:spMkLst>
        </pc:spChg>
      </pc:sldChg>
      <pc:sldChg chg="modSp add mod">
        <pc:chgData name="Tobias Brammer" userId="80a1e1bd-3b82-47a5-b259-da62a397db92" providerId="ADAL" clId="{CC804E0E-B381-4A8C-832B-11046074747A}" dt="2023-09-29T12:15:28.061" v="11875" actId="20577"/>
        <pc:sldMkLst>
          <pc:docMk/>
          <pc:sldMk cId="3444026750" sldId="328"/>
        </pc:sldMkLst>
        <pc:spChg chg="mod">
          <ac:chgData name="Tobias Brammer" userId="80a1e1bd-3b82-47a5-b259-da62a397db92" providerId="ADAL" clId="{CC804E0E-B381-4A8C-832B-11046074747A}" dt="2023-09-29T12:15:28.061" v="11875" actId="20577"/>
          <ac:spMkLst>
            <pc:docMk/>
            <pc:sldMk cId="3444026750" sldId="328"/>
            <ac:spMk id="10" creationId="{6123F9E9-4EDA-8639-0B90-4D3A855C3D7A}"/>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29-09-2023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29-09-2023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a:t>
            </a:r>
          </a:p>
          <a:p>
            <a:pPr algn="l"/>
            <a:endParaRPr lang="da-DK" b="0" i="0" dirty="0">
              <a:solidFill>
                <a:srgbClr val="D1D5DB"/>
              </a:solidFill>
              <a:effectLst/>
              <a:latin typeface="Söhne"/>
            </a:endParaRPr>
          </a:p>
          <a:p>
            <a:pPr algn="l"/>
            <a:r>
              <a:rPr lang="da-DK" b="0" i="0" dirty="0">
                <a:solidFill>
                  <a:srgbClr val="D1D5DB"/>
                </a:solidFill>
                <a:effectLst/>
                <a:latin typeface="Söhne"/>
              </a:rPr>
              <a:t>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a:t>
            </a:r>
          </a:p>
          <a:p>
            <a:pPr algn="l"/>
            <a:endParaRPr lang="da-DK" b="0" i="0" dirty="0">
              <a:solidFill>
                <a:srgbClr val="D1D5DB"/>
              </a:solidFill>
              <a:effectLst/>
              <a:latin typeface="Söhne"/>
            </a:endParaRPr>
          </a:p>
          <a:p>
            <a:pPr algn="l"/>
            <a:r>
              <a:rPr lang="da-DK" b="0" i="0" dirty="0">
                <a:solidFill>
                  <a:srgbClr val="D1D5DB"/>
                </a:solidFill>
                <a:effectLst/>
                <a:latin typeface="Söhne"/>
              </a:rPr>
              <a:t>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344384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65227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32313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245316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20</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113785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35.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38.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39.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6.xml"/><Relationship Id="rId7" Type="http://schemas.openxmlformats.org/officeDocument/2006/relationships/image" Target="../media/image15.svg"/><Relationship Id="rId2" Type="http://schemas.openxmlformats.org/officeDocument/2006/relationships/slideLayout" Target="../slideLayouts/slideLayout9.xml"/><Relationship Id="rId1" Type="http://schemas.openxmlformats.org/officeDocument/2006/relationships/tags" Target="../tags/tag40.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emf"/><Relationship Id="rId10" Type="http://schemas.openxmlformats.org/officeDocument/2006/relationships/image" Target="../media/image18.png"/><Relationship Id="rId4" Type="http://schemas.openxmlformats.org/officeDocument/2006/relationships/oleObject" Target="../embeddings/oleObject39.bin"/><Relationship Id="rId9"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41.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66184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135784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Konstruerede s-kurver kan give et indblik i, om projekterne følger den optimale afvikling af budget.</a:t>
                </a:r>
              </a:p>
              <a:p>
                <a:pPr marL="0" indent="0">
                  <a:buFont typeface="Arial" pitchFamily="34" charset="0"/>
                  <a:buNone/>
                </a:pPr>
                <a:r>
                  <a:rPr lang="da-DK" sz="1800" dirty="0"/>
                  <a:t>Vi kan definere logistisk vækst som</a:t>
                </a:r>
              </a:p>
              <a:p>
                <a:pPr marL="0" indent="0">
                  <a:buFont typeface="Arial" pitchFamily="34" charset="0"/>
                  <a:buNone/>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𝑓</m:t>
                      </m:r>
                      <m:r>
                        <a:rPr lang="da-DK" sz="1800" b="0" i="1" smtClean="0">
                          <a:latin typeface="Cambria Math" panose="02040503050406030204" pitchFamily="18" charset="0"/>
                        </a:rPr>
                        <m:t>=</m:t>
                      </m:r>
                      <m:f>
                        <m:fPr>
                          <m:ctrlPr>
                            <a:rPr lang="da-DK" sz="1800" b="0" i="1" smtClean="0">
                              <a:latin typeface="Cambria Math" panose="02040503050406030204" pitchFamily="18" charset="0"/>
                            </a:rPr>
                          </m:ctrlPr>
                        </m:fPr>
                        <m:num>
                          <m:r>
                            <a:rPr lang="da-DK" sz="1800" b="0" i="1" smtClean="0">
                              <a:latin typeface="Cambria Math" panose="02040503050406030204" pitchFamily="18" charset="0"/>
                            </a:rPr>
                            <m:t>1</m:t>
                          </m:r>
                        </m:num>
                        <m:den>
                          <m:r>
                            <a:rPr lang="da-DK" sz="1800" b="0" i="1" smtClean="0">
                              <a:latin typeface="Cambria Math" panose="02040503050406030204" pitchFamily="18" charset="0"/>
                            </a:rPr>
                            <m:t>1+</m:t>
                          </m:r>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𝑒</m:t>
                              </m:r>
                            </m:e>
                            <m:sup>
                              <m:r>
                                <a:rPr lang="da-DK" sz="1800" b="0" i="1" smtClean="0">
                                  <a:latin typeface="Cambria Math" panose="02040503050406030204" pitchFamily="18" charset="0"/>
                                </a:rPr>
                                <m:t>−</m:t>
                              </m:r>
                              <m:r>
                                <a:rPr lang="da-DK" sz="1800" b="0" i="1" smtClean="0">
                                  <a:latin typeface="Cambria Math" panose="02040503050406030204" pitchFamily="18" charset="0"/>
                                  <a:ea typeface="Cambria Math" panose="02040503050406030204" pitchFamily="18" charset="0"/>
                                </a:rPr>
                                <m:t>𝛼</m:t>
                              </m:r>
                              <m:r>
                                <a:rPr lang="da-DK" sz="1800" b="0" i="1" smtClean="0">
                                  <a:latin typeface="Cambria Math" panose="02040503050406030204" pitchFamily="18" charset="0"/>
                                  <a:ea typeface="Cambria Math" panose="02040503050406030204" pitchFamily="18" charset="0"/>
                                </a:rPr>
                                <m:t>(</m:t>
                              </m:r>
                              <m:r>
                                <a:rPr lang="da-DK" sz="1800" b="0" i="1" smtClean="0">
                                  <a:latin typeface="Cambria Math" panose="02040503050406030204" pitchFamily="18" charset="0"/>
                                  <a:ea typeface="Cambria Math" panose="02040503050406030204" pitchFamily="18" charset="0"/>
                                </a:rPr>
                                <m:t>𝑡</m:t>
                              </m:r>
                              <m:r>
                                <a:rPr lang="da-DK" sz="1800" b="0" i="1" smtClean="0">
                                  <a:latin typeface="Cambria Math" panose="02040503050406030204" pitchFamily="18" charset="0"/>
                                  <a:ea typeface="Cambria Math" panose="02040503050406030204" pitchFamily="18" charset="0"/>
                                </a:rPr>
                                <m:t>−</m:t>
                              </m:r>
                              <m:sSub>
                                <m:sSubPr>
                                  <m:ctrlPr>
                                    <a:rPr lang="da-DK" sz="1800" b="0" i="1" smtClean="0">
                                      <a:latin typeface="Cambria Math" panose="02040503050406030204" pitchFamily="18" charset="0"/>
                                      <a:ea typeface="Cambria Math" panose="02040503050406030204" pitchFamily="18" charset="0"/>
                                    </a:rPr>
                                  </m:ctrlPr>
                                </m:sSubPr>
                                <m:e>
                                  <m:r>
                                    <a:rPr lang="da-DK" sz="1800" b="0" i="1" smtClean="0">
                                      <a:latin typeface="Cambria Math" panose="02040503050406030204" pitchFamily="18" charset="0"/>
                                      <a:ea typeface="Cambria Math" panose="02040503050406030204" pitchFamily="18" charset="0"/>
                                    </a:rPr>
                                    <m:t>𝑡</m:t>
                                  </m:r>
                                </m:e>
                                <m:sub>
                                  <m:r>
                                    <a:rPr lang="da-DK" sz="1800" b="0" i="1" smtClean="0">
                                      <a:latin typeface="Cambria Math" panose="02040503050406030204" pitchFamily="18" charset="0"/>
                                      <a:ea typeface="Cambria Math" panose="02040503050406030204" pitchFamily="18" charset="0"/>
                                    </a:rPr>
                                    <m:t>0</m:t>
                                  </m:r>
                                </m:sub>
                              </m:sSub>
                              <m:r>
                                <a:rPr lang="da-DK" sz="1800" b="0" i="1" smtClean="0">
                                  <a:latin typeface="Cambria Math" panose="02040503050406030204" pitchFamily="18" charset="0"/>
                                  <a:ea typeface="Cambria Math" panose="02040503050406030204" pitchFamily="18" charset="0"/>
                                </a:rPr>
                                <m:t>)</m:t>
                              </m:r>
                            </m:sup>
                          </m:sSup>
                        </m:den>
                      </m:f>
                    </m:oMath>
                  </m:oMathPara>
                </a14:m>
                <a:endParaRPr lang="da-DK" sz="1800" dirty="0"/>
              </a:p>
              <a:p>
                <a:pPr marL="0" indent="0">
                  <a:buNone/>
                </a:pPr>
                <a:r>
                  <a:rPr lang="da-DK" sz="1800" dirty="0"/>
                  <a:t>hvor </a:t>
                </a:r>
                <a14:m>
                  <m:oMath xmlns:m="http://schemas.openxmlformats.org/officeDocument/2006/math">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𝑡</m:t>
                        </m:r>
                      </m:e>
                      <m:sub>
                        <m:r>
                          <a:rPr lang="da-DK" sz="1800" b="0" i="1" smtClean="0">
                            <a:latin typeface="Cambria Math" panose="02040503050406030204" pitchFamily="18" charset="0"/>
                          </a:rPr>
                          <m:t>0</m:t>
                        </m:r>
                      </m:sub>
                    </m:sSub>
                  </m:oMath>
                </a14:m>
                <a:r>
                  <a:rPr lang="da-DK" sz="1800" b="0" dirty="0"/>
                  <a:t> er et projekts løbetid, og </a:t>
                </a:r>
                <a14:m>
                  <m:oMath xmlns:m="http://schemas.openxmlformats.org/officeDocument/2006/math">
                    <m:r>
                      <a:rPr lang="da-DK" sz="1800" b="0" i="1" smtClean="0">
                        <a:latin typeface="Cambria Math" panose="02040503050406030204" pitchFamily="18" charset="0"/>
                      </a:rPr>
                      <m:t>𝑡</m:t>
                    </m:r>
                  </m:oMath>
                </a14:m>
                <a:r>
                  <a:rPr lang="da-DK" sz="1800" b="0" dirty="0"/>
                  <a:t> er den observerede periode, og </a:t>
                </a:r>
                <a14:m>
                  <m:oMath xmlns:m="http://schemas.openxmlformats.org/officeDocument/2006/math">
                    <m:r>
                      <a:rPr lang="da-DK" sz="1800" i="1">
                        <a:latin typeface="Cambria Math" panose="02040503050406030204" pitchFamily="18" charset="0"/>
                        <a:ea typeface="Cambria Math" panose="02040503050406030204" pitchFamily="18" charset="0"/>
                      </a:rPr>
                      <m:t>𝛼</m:t>
                    </m:r>
                  </m:oMath>
                </a14:m>
                <a:r>
                  <a:rPr lang="da-DK" sz="1800" b="0" dirty="0"/>
                  <a:t> er et projekts vækstrate.</a:t>
                </a:r>
              </a:p>
              <a:p>
                <a:pPr marL="0" indent="0">
                  <a:buNone/>
                </a:pPr>
                <a:r>
                  <a:rPr lang="da-DK" sz="1800" dirty="0"/>
                  <a:t>Projektets afvikling af budget vil da være givet ved</a:t>
                </a:r>
              </a:p>
              <a:p>
                <a:pPr marL="0" indent="0">
                  <a:buNone/>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𝑆</m:t>
                      </m:r>
                      <m:r>
                        <a:rPr lang="da-DK" sz="1800" b="0" i="1" smtClean="0">
                          <a:latin typeface="Cambria Math" panose="02040503050406030204" pitchFamily="18" charset="0"/>
                        </a:rPr>
                        <m:t>=</m:t>
                      </m:r>
                      <m:f>
                        <m:fPr>
                          <m:ctrlPr>
                            <a:rPr lang="da-DK" sz="1800" b="0" i="1" smtClean="0">
                              <a:latin typeface="Cambria Math" panose="02040503050406030204" pitchFamily="18" charset="0"/>
                            </a:rPr>
                          </m:ctrlPr>
                        </m:fPr>
                        <m:num>
                          <m:r>
                            <a:rPr lang="da-DK" sz="1800" b="0" i="1" smtClean="0">
                              <a:latin typeface="Cambria Math" panose="02040503050406030204" pitchFamily="18" charset="0"/>
                            </a:rPr>
                            <m:t>𝐵</m:t>
                          </m:r>
                        </m:num>
                        <m:den>
                          <m:r>
                            <a:rPr lang="da-DK" sz="1800" b="0" i="1" smtClean="0">
                              <a:latin typeface="Cambria Math" panose="02040503050406030204" pitchFamily="18" charset="0"/>
                            </a:rPr>
                            <m:t>1+</m:t>
                          </m:r>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𝑒</m:t>
                              </m:r>
                            </m:e>
                            <m:sup>
                              <m:r>
                                <a:rPr lang="da-DK" sz="1800" b="0" i="1" smtClean="0">
                                  <a:latin typeface="Cambria Math" panose="02040503050406030204" pitchFamily="18" charset="0"/>
                                </a:rPr>
                                <m:t>−</m:t>
                              </m:r>
                              <m:r>
                                <a:rPr lang="da-DK" sz="1800" b="0" i="1" smtClean="0">
                                  <a:latin typeface="Cambria Math" panose="02040503050406030204" pitchFamily="18" charset="0"/>
                                  <a:ea typeface="Cambria Math" panose="02040503050406030204" pitchFamily="18" charset="0"/>
                                </a:rPr>
                                <m:t>𝛼</m:t>
                              </m:r>
                              <m:r>
                                <a:rPr lang="da-DK" sz="1800" b="0" i="1" smtClean="0">
                                  <a:latin typeface="Cambria Math" panose="02040503050406030204" pitchFamily="18" charset="0"/>
                                  <a:ea typeface="Cambria Math" panose="02040503050406030204" pitchFamily="18" charset="0"/>
                                </a:rPr>
                                <m:t>(</m:t>
                              </m:r>
                              <m:r>
                                <a:rPr lang="da-DK" sz="1800" b="0" i="1" smtClean="0">
                                  <a:latin typeface="Cambria Math" panose="02040503050406030204" pitchFamily="18" charset="0"/>
                                  <a:ea typeface="Cambria Math" panose="02040503050406030204" pitchFamily="18" charset="0"/>
                                </a:rPr>
                                <m:t>𝑡</m:t>
                              </m:r>
                              <m:r>
                                <a:rPr lang="da-DK" sz="1800" b="0" i="1" smtClean="0">
                                  <a:latin typeface="Cambria Math" panose="02040503050406030204" pitchFamily="18" charset="0"/>
                                  <a:ea typeface="Cambria Math" panose="02040503050406030204" pitchFamily="18" charset="0"/>
                                </a:rPr>
                                <m:t>−</m:t>
                              </m:r>
                              <m:sSub>
                                <m:sSubPr>
                                  <m:ctrlPr>
                                    <a:rPr lang="da-DK" sz="1800" b="0" i="1" smtClean="0">
                                      <a:latin typeface="Cambria Math" panose="02040503050406030204" pitchFamily="18" charset="0"/>
                                      <a:ea typeface="Cambria Math" panose="02040503050406030204" pitchFamily="18" charset="0"/>
                                    </a:rPr>
                                  </m:ctrlPr>
                                </m:sSubPr>
                                <m:e>
                                  <m:r>
                                    <a:rPr lang="da-DK" sz="1800" b="0" i="1" smtClean="0">
                                      <a:latin typeface="Cambria Math" panose="02040503050406030204" pitchFamily="18" charset="0"/>
                                      <a:ea typeface="Cambria Math" panose="02040503050406030204" pitchFamily="18" charset="0"/>
                                    </a:rPr>
                                    <m:t>𝑡</m:t>
                                  </m:r>
                                </m:e>
                                <m:sub>
                                  <m:r>
                                    <a:rPr lang="da-DK" sz="1800" b="0" i="1" smtClean="0">
                                      <a:latin typeface="Cambria Math" panose="02040503050406030204" pitchFamily="18" charset="0"/>
                                      <a:ea typeface="Cambria Math" panose="02040503050406030204" pitchFamily="18" charset="0"/>
                                    </a:rPr>
                                    <m:t>0</m:t>
                                  </m:r>
                                </m:sub>
                              </m:sSub>
                              <m:r>
                                <a:rPr lang="da-DK" sz="1800" b="0" i="1" smtClean="0">
                                  <a:latin typeface="Cambria Math" panose="02040503050406030204" pitchFamily="18" charset="0"/>
                                  <a:ea typeface="Cambria Math" panose="02040503050406030204" pitchFamily="18" charset="0"/>
                                </a:rPr>
                                <m:t>)</m:t>
                              </m:r>
                            </m:sup>
                          </m:sSup>
                        </m:den>
                      </m:f>
                    </m:oMath>
                  </m:oMathPara>
                </a14:m>
                <a:endParaRPr lang="da-DK" sz="1800" b="0" dirty="0">
                  <a:ea typeface="Cambria Math" panose="02040503050406030204" pitchFamily="18" charset="0"/>
                </a:endParaRPr>
              </a:p>
              <a:p>
                <a:pPr marL="0" indent="0">
                  <a:buNone/>
                </a:pPr>
                <a:r>
                  <a:rPr lang="da-DK" sz="1800" dirty="0"/>
                  <a:t>hvor </a:t>
                </a:r>
                <a14:m>
                  <m:oMath xmlns:m="http://schemas.openxmlformats.org/officeDocument/2006/math">
                    <m:r>
                      <a:rPr lang="da-DK" sz="1800" b="0" i="1" smtClean="0">
                        <a:latin typeface="Cambria Math" panose="02040503050406030204" pitchFamily="18" charset="0"/>
                      </a:rPr>
                      <m:t>𝐵</m:t>
                    </m:r>
                  </m:oMath>
                </a14:m>
                <a:r>
                  <a:rPr lang="da-DK" sz="1800" b="0" dirty="0"/>
                  <a:t> er det ønskede budgetmål.</a:t>
                </a:r>
              </a:p>
              <a:p>
                <a:pPr marL="0" indent="0">
                  <a:buNone/>
                </a:pPr>
                <a:endParaRPr lang="da-DK" sz="1800" b="0" dirty="0"/>
              </a:p>
              <a:p>
                <a:pPr marL="0" indent="0">
                  <a:buFont typeface="Arial" pitchFamily="34" charset="0"/>
                  <a:buNone/>
                </a:pPr>
                <a:r>
                  <a:rPr lang="da-DK" sz="1800" dirty="0"/>
                  <a:t>Det er hermed en central opgave at undersøge hvorvidt </a:t>
                </a:r>
                <a14:m>
                  <m:oMath xmlns:m="http://schemas.openxmlformats.org/officeDocument/2006/math">
                    <m:r>
                      <a:rPr lang="da-DK" sz="1800" b="0" i="1" smtClean="0">
                        <a:latin typeface="Cambria Math" panose="02040503050406030204" pitchFamily="18" charset="0"/>
                        <a:ea typeface="Cambria Math" panose="02040503050406030204" pitchFamily="18" charset="0"/>
                      </a:rPr>
                      <m:t>𝛼</m:t>
                    </m:r>
                  </m:oMath>
                </a14:m>
                <a:r>
                  <a:rPr lang="da-DK" sz="1800" dirty="0"/>
                  <a:t> skal tunes til de enkelte projekter, eller om vi skal betragte et benchmark.</a:t>
                </a:r>
              </a:p>
              <a:p>
                <a:pPr marL="0" indent="0">
                  <a:buFont typeface="Arial" pitchFamily="34" charset="0"/>
                  <a:buNone/>
                </a:pPr>
                <a:endParaRPr lang="da-DK" dirty="0"/>
              </a:p>
            </p:txBody>
          </p:sp>
        </mc:Choice>
        <mc:Fallback xmlns="">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982663" y="1266823"/>
                <a:ext cx="10226676" cy="4391027"/>
              </a:xfrm>
              <a:prstGeom prst="rect">
                <a:avLst/>
              </a:prstGeom>
              <a:blipFill>
                <a:blip r:embed="rId6"/>
                <a:stretch>
                  <a:fillRect l="-1490" t="-2500" r="-119"/>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76225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916392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pic>
        <p:nvPicPr>
          <p:cNvPr id="5" name="Grafik 4">
            <a:extLst>
              <a:ext uri="{FF2B5EF4-FFF2-40B4-BE49-F238E27FC236}">
                <a16:creationId xmlns:a16="http://schemas.microsoft.com/office/drawing/2014/main" id="{49FEF599-4481-3F8B-4151-51CFB1C73A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811" y="3593190"/>
            <a:ext cx="5459968" cy="2729984"/>
          </a:xfrm>
          <a:prstGeom prst="rect">
            <a:avLst/>
          </a:prstGeom>
        </p:spPr>
      </p:pic>
      <p:pic>
        <p:nvPicPr>
          <p:cNvPr id="8" name="Grafik 7">
            <a:extLst>
              <a:ext uri="{FF2B5EF4-FFF2-40B4-BE49-F238E27FC236}">
                <a16:creationId xmlns:a16="http://schemas.microsoft.com/office/drawing/2014/main" id="{7AC3476A-B839-CB17-91E2-ACF997C576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0364" y="863206"/>
            <a:ext cx="5459968" cy="2729984"/>
          </a:xfrm>
          <a:prstGeom prst="rect">
            <a:avLst/>
          </a:prstGeom>
        </p:spPr>
      </p:pic>
      <p:pic>
        <p:nvPicPr>
          <p:cNvPr id="11" name="Grafik 10">
            <a:extLst>
              <a:ext uri="{FF2B5EF4-FFF2-40B4-BE49-F238E27FC236}">
                <a16:creationId xmlns:a16="http://schemas.microsoft.com/office/drawing/2014/main" id="{BD1D84C1-6A33-A37C-5477-C4E523C619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0364" y="3593190"/>
            <a:ext cx="5459965" cy="2729983"/>
          </a:xfrm>
          <a:prstGeom prst="rect">
            <a:avLst/>
          </a:prstGeom>
        </p:spPr>
      </p:pic>
      <p:sp>
        <p:nvSpPr>
          <p:cNvPr id="15" name="Tekstfelt 14">
            <a:extLst>
              <a:ext uri="{FF2B5EF4-FFF2-40B4-BE49-F238E27FC236}">
                <a16:creationId xmlns:a16="http://schemas.microsoft.com/office/drawing/2014/main" id="{7D65E0FF-8C35-EF72-D70A-B1F4A543BBB0}"/>
              </a:ext>
            </a:extLst>
          </p:cNvPr>
          <p:cNvSpPr txBox="1"/>
          <p:nvPr/>
        </p:nvSpPr>
        <p:spPr>
          <a:xfrm>
            <a:off x="650396" y="931245"/>
            <a:ext cx="5140799" cy="2462213"/>
          </a:xfrm>
          <a:prstGeom prst="rect">
            <a:avLst/>
          </a:prstGeom>
        </p:spPr>
        <p:txBody>
          <a:bodyPr vert="horz" wrap="square" lIns="0" tIns="0" rIns="0" bIns="0" rtlCol="0">
            <a:spAutoFit/>
          </a:bodyPr>
          <a:lstStyle/>
          <a:p>
            <a:pPr marL="285750" indent="-285750" algn="l">
              <a:buFont typeface="Arial" panose="020B0604020202020204" pitchFamily="34" charset="0"/>
              <a:buChar char="•"/>
            </a:pPr>
            <a:r>
              <a:rPr lang="da-DK" sz="1600" dirty="0">
                <a:solidFill>
                  <a:schemeClr val="accent1"/>
                </a:solidFill>
              </a:rPr>
              <a:t>Der realiseres for meget omsætning og for mange omkostninger i starten.</a:t>
            </a:r>
          </a:p>
          <a:p>
            <a:pPr marL="742950" lvl="1" indent="-285750">
              <a:buFont typeface="Arial" panose="020B0604020202020204" pitchFamily="34" charset="0"/>
              <a:buChar char="•"/>
            </a:pPr>
            <a:r>
              <a:rPr lang="da-DK" sz="1600" dirty="0">
                <a:solidFill>
                  <a:schemeClr val="accent1"/>
                </a:solidFill>
              </a:rPr>
              <a:t>Dette er grundlag for en aftagende risiko med tiden.</a:t>
            </a:r>
          </a:p>
          <a:p>
            <a:pPr marL="285750" indent="-285750">
              <a:buFont typeface="Arial" panose="020B0604020202020204" pitchFamily="34" charset="0"/>
              <a:buChar char="•"/>
            </a:pPr>
            <a:r>
              <a:rPr lang="da-DK" sz="1600" dirty="0">
                <a:solidFill>
                  <a:schemeClr val="accent1"/>
                </a:solidFill>
              </a:rPr>
              <a:t>Omkring juli 2022 begynder omsætningen at stige meget relativt til omkostningerne, og risikoen stiger tilsvarende.</a:t>
            </a:r>
          </a:p>
          <a:p>
            <a:pPr marL="285750" indent="-285750">
              <a:buFont typeface="Arial" panose="020B0604020202020204" pitchFamily="34" charset="0"/>
              <a:buChar char="•"/>
            </a:pPr>
            <a:r>
              <a:rPr lang="da-DK" sz="1600" dirty="0">
                <a:solidFill>
                  <a:schemeClr val="accent1"/>
                </a:solidFill>
              </a:rPr>
              <a:t>I oktober 2022 indhenter omkostningerne idealkurven er risikoen falder igen.</a:t>
            </a:r>
          </a:p>
          <a:p>
            <a:pPr marL="285750" indent="-285750">
              <a:buFont typeface="Arial" panose="020B0604020202020204" pitchFamily="34" charset="0"/>
              <a:buChar char="•"/>
            </a:pPr>
            <a:r>
              <a:rPr lang="da-DK" sz="1600" dirty="0">
                <a:solidFill>
                  <a:schemeClr val="accent1"/>
                </a:solidFill>
              </a:rPr>
              <a:t>I takt med at projektet nærmer sig slutdato, og omkostningerne fortsat er under-realiserede stiger risikoen gradvist.</a:t>
            </a:r>
          </a:p>
        </p:txBody>
      </p:sp>
    </p:spTree>
    <p:extLst>
      <p:ext uri="{BB962C8B-B14F-4D97-AF65-F5344CB8AC3E}">
        <p14:creationId xmlns:p14="http://schemas.microsoft.com/office/powerpoint/2010/main" val="157801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303755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klarer modellerne sig?</a:t>
            </a:r>
          </a:p>
          <a:p>
            <a:pPr lvl="1"/>
            <a:r>
              <a:rPr lang="da-DK" dirty="0"/>
              <a:t>Hvilke modeller klarer sig bedst?</a:t>
            </a:r>
          </a:p>
          <a:p>
            <a:r>
              <a:rPr lang="da-DK" dirty="0"/>
              <a:t>Er modellerne præcise nok?</a:t>
            </a:r>
          </a:p>
          <a:p>
            <a:pPr lvl="1"/>
            <a:r>
              <a:rPr lang="da-DK" dirty="0"/>
              <a:t>Kan modellerne kombineres for at øge præcision og robusthed?</a:t>
            </a:r>
          </a:p>
          <a:p>
            <a:endParaRPr lang="da-DK" dirty="0"/>
          </a:p>
          <a:p>
            <a:pPr lvl="1"/>
            <a:endParaRPr lang="da-DK" dirty="0"/>
          </a:p>
        </p:txBody>
      </p:sp>
    </p:spTree>
    <p:extLst>
      <p:ext uri="{BB962C8B-B14F-4D97-AF65-F5344CB8AC3E}">
        <p14:creationId xmlns:p14="http://schemas.microsoft.com/office/powerpoint/2010/main" val="30900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392926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el 1">
            <a:extLst>
              <a:ext uri="{FF2B5EF4-FFF2-40B4-BE49-F238E27FC236}">
                <a16:creationId xmlns:a16="http://schemas.microsoft.com/office/drawing/2014/main" id="{9C6F2DC5-280B-B242-0715-F5482580179E}"/>
              </a:ext>
            </a:extLst>
          </p:cNvPr>
          <p:cNvSpPr txBox="1">
            <a:spLocks/>
          </p:cNvSpPr>
          <p:nvPr/>
        </p:nvSpPr>
        <p:spPr>
          <a:xfrm>
            <a:off x="982663" y="243409"/>
            <a:ext cx="8303577" cy="1292496"/>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grpSp>
        <p:nvGrpSpPr>
          <p:cNvPr id="25" name="Gruppe 24">
            <a:extLst>
              <a:ext uri="{FF2B5EF4-FFF2-40B4-BE49-F238E27FC236}">
                <a16:creationId xmlns:a16="http://schemas.microsoft.com/office/drawing/2014/main" id="{A2C2722A-AD85-3EE8-5CAB-992F35AC1BCE}"/>
              </a:ext>
            </a:extLst>
          </p:cNvPr>
          <p:cNvGrpSpPr/>
          <p:nvPr/>
        </p:nvGrpSpPr>
        <p:grpSpPr>
          <a:xfrm>
            <a:off x="3574247" y="199168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991683"/>
            <a:ext cx="2170921" cy="2874633"/>
            <a:chOff x="6064561" y="1644256"/>
            <a:chExt cx="2170921" cy="2874633"/>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Nøjagtige forudsigelser af marginer kan danne grundlag for en mere objektiv beslutningstagen. Dette kan være med til at reducere mængden af tavs viden. </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991683"/>
            <a:ext cx="2170921" cy="2902333"/>
            <a:chOff x="8693236" y="1644256"/>
            <a:chExt cx="2170921" cy="2902333"/>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Ved hjælp af datareduktionsteknikker kan informationssættet koges ned til ét enkelt risikomål. Et risikomål kan danne grundlag for en proaktiv risikostyring på projekterne.</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99168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Komplekse datastrukturer gør traditionelle statistiske modeller ubrugelige, da der er en ikke-negligerbar kovarians mellem de observerede variable.</a:t>
              </a:r>
            </a:p>
            <a:p>
              <a:pPr marL="0" indent="0">
                <a:buFont typeface="Arial" pitchFamily="34" charset="0"/>
                <a:buNone/>
              </a:pPr>
              <a:endParaRPr lang="da-DK" sz="1600" dirty="0"/>
            </a:p>
          </p:txBody>
        </p:sp>
      </p:gr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dirty="0"/>
              <a:t>Hvert træ bidrager med en forudsigelse, og den endelige forudsigelse bestemmes ved at aggregere de mest hyppige resultater fra alle træerne.</a:t>
            </a:r>
          </a:p>
          <a:p>
            <a:pPr lvl="1">
              <a:lnSpc>
                <a:spcPct val="100000"/>
              </a:lnSpc>
            </a:pPr>
            <a:r>
              <a:rPr lang="da-DK"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dirty="0"/>
              <a:t>Fungerer godt for datasæt med høj dimensionalitet og er i stand til at fange komplekse relationer mellem variabler.</a:t>
            </a:r>
          </a:p>
          <a:p>
            <a:pPr lvl="1">
              <a:lnSpc>
                <a:spcPct val="100000"/>
              </a:lnSpc>
            </a:pPr>
            <a:r>
              <a:rPr lang="da-DK" dirty="0"/>
              <a:t>Særligt nyttig i starten af projekternes levetid, da den er efficient ved små datasæt.</a:t>
            </a:r>
          </a:p>
          <a:p>
            <a:pPr lvl="1">
              <a:lnSpc>
                <a:spcPct val="100000"/>
              </a:lnSpc>
            </a:pPr>
            <a:r>
              <a:rPr lang="da-DK"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dirty="0"/>
              <a:t>Hver svage model retter fejlene fra den foregående model, og deres forudsigelser kombineres for at opnå en endelig, mere nøjagtig forudsigelse.</a:t>
            </a:r>
          </a:p>
          <a:p>
            <a:pPr lvl="1">
              <a:lnSpc>
                <a:spcPct val="100000"/>
              </a:lnSpc>
            </a:pPr>
            <a:r>
              <a:rPr lang="da-DK" dirty="0"/>
              <a:t>Kan effektivt håndtere manglende data og fange komplekse, ikke-lineære relationer i store datasæt.</a:t>
            </a:r>
          </a:p>
          <a:p>
            <a:pPr lvl="1">
              <a:lnSpc>
                <a:spcPct val="100000"/>
              </a:lnSpc>
            </a:pPr>
            <a:r>
              <a:rPr lang="da-DK"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dirty="0"/>
              <a:t>Kan huske tidligere information i en sekvens og bruge den til at producere mere nøjagtige forudsigelser om fremtidige punkter i sekvensen.</a:t>
            </a:r>
          </a:p>
          <a:p>
            <a:pPr lvl="1">
              <a:lnSpc>
                <a:spcPct val="100000"/>
              </a:lnSpc>
            </a:pPr>
            <a:r>
              <a:rPr lang="da-DK" dirty="0"/>
              <a:t>Ideel til komplekse tidsseriedata, som ofte findes i økonomiske og byggetekniske projekter.</a:t>
            </a:r>
          </a:p>
          <a:p>
            <a:pPr lvl="1">
              <a:lnSpc>
                <a:spcPct val="100000"/>
              </a:lnSpc>
            </a:pPr>
            <a:r>
              <a:rPr lang="da-DK"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a:t>Cross-Learning</a:t>
            </a:r>
            <a:r>
              <a:rPr lang="da-DK"/>
              <a:t>:</a:t>
            </a:r>
            <a:endParaRPr lang="da-DK" b="1" dirty="0"/>
          </a:p>
        </p:txBody>
      </p:sp>
    </p:spTree>
    <p:extLst>
      <p:ext uri="{BB962C8B-B14F-4D97-AF65-F5344CB8AC3E}">
        <p14:creationId xmlns:p14="http://schemas.microsoft.com/office/powerpoint/2010/main" val="344402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503</TotalTime>
  <Words>1705</Words>
  <Application>Microsoft Office PowerPoint</Application>
  <PresentationFormat>Widescreen</PresentationFormat>
  <Paragraphs>213</Paragraphs>
  <Slides>20</Slides>
  <Notes>20</Notes>
  <HiddenSlides>0</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20</vt:i4>
      </vt:variant>
    </vt:vector>
  </HeadingPairs>
  <TitlesOfParts>
    <vt:vector size="27"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Disposition</vt:lpstr>
      <vt:lpstr>Videnskabelige metoder</vt:lpstr>
      <vt:lpstr>Videnskabelige metoder</vt:lpstr>
      <vt:lpstr>Videnskabelige metoder</vt:lpstr>
      <vt:lpstr>Videnskabelige metoder</vt:lpstr>
      <vt:lpstr>Disposition</vt:lpstr>
      <vt:lpstr>Datagrundlag</vt:lpstr>
      <vt:lpstr>Datagrundlag</vt:lpstr>
      <vt:lpstr>Datagrundlag</vt:lpstr>
      <vt:lpstr>Disposition</vt:lpstr>
      <vt:lpstr>Analyse</vt:lpstr>
      <vt:lpstr>Disposition</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2023-09-29T12:15:30Z</dcterms:modified>
</cp:coreProperties>
</file>